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9AE"/>
    <a:srgbClr val="006975"/>
    <a:srgbClr val="002B2D"/>
    <a:srgbClr val="FEB612"/>
    <a:srgbClr val="ECECEC"/>
    <a:srgbClr val="002A2C"/>
    <a:srgbClr val="A7A9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5"/>
    <p:restoredTop sz="94625"/>
  </p:normalViewPr>
  <p:slideViewPr>
    <p:cSldViewPr snapToGrid="0" snapToObjects="1">
      <p:cViewPr varScale="1">
        <p:scale>
          <a:sx n="60" d="100"/>
          <a:sy n="60" d="100"/>
        </p:scale>
        <p:origin x="1104" y="268"/>
      </p:cViewPr>
      <p:guideLst>
        <p:guide orient="horz" pos="172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43" d="100"/>
          <a:sy n="143" d="100"/>
        </p:scale>
        <p:origin x="357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86122-D6F5-D647-8B51-FB47BE067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82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6BEA6-C538-9C42-989E-D411D3DB32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437717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33450F-F268-4811-89DC-C6EDD306CE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5938" y="963614"/>
            <a:ext cx="8955940" cy="333365"/>
          </a:xfrm>
          <a:prstGeom prst="rect">
            <a:avLst/>
          </a:prstGeom>
        </p:spPr>
        <p:txBody>
          <a:bodyPr/>
          <a:lstStyle>
            <a:lvl1pPr>
              <a:defRPr sz="1800" cap="none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Lead Performer, Supporting Performers Names Here (Logos Lower Right)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BB7B252D-443E-4F34-9764-322B26FE79C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5938" y="2292324"/>
            <a:ext cx="3417887" cy="1538288"/>
          </a:xfrm>
          <a:prstGeom prst="rect">
            <a:avLst/>
          </a:prstGeom>
        </p:spPr>
        <p:txBody>
          <a:bodyPr anchor="ctr"/>
          <a:lstStyle>
            <a:lvl1pPr algn="ctr">
              <a:defRPr sz="1400" cap="none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Photo / Illustration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73A72B94-D884-42A5-B1A9-078D49E3124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53674" y="2292324"/>
            <a:ext cx="3417887" cy="1538288"/>
          </a:xfrm>
          <a:prstGeom prst="rect">
            <a:avLst/>
          </a:prstGeom>
        </p:spPr>
        <p:txBody>
          <a:bodyPr anchor="ctr"/>
          <a:lstStyle>
            <a:lvl1pPr algn="ctr">
              <a:defRPr sz="1400" cap="none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Photo / Illustration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6" name="Picture Placeholder 23">
            <a:extLst>
              <a:ext uri="{FF2B5EF4-FFF2-40B4-BE49-F238E27FC236}">
                <a16:creationId xmlns:a16="http://schemas.microsoft.com/office/drawing/2014/main" id="{EA7E4933-5E6F-42A4-A9D7-0EC65D51273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91409" y="2292324"/>
            <a:ext cx="3417887" cy="1538288"/>
          </a:xfrm>
          <a:prstGeom prst="rect">
            <a:avLst/>
          </a:prstGeom>
        </p:spPr>
        <p:txBody>
          <a:bodyPr anchor="ctr"/>
          <a:lstStyle>
            <a:lvl1pPr algn="ctr">
              <a:defRPr sz="1400" cap="none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Photo / Illustration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3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724089" y="6400800"/>
            <a:ext cx="10226059" cy="0"/>
          </a:xfrm>
          <a:prstGeom prst="line">
            <a:avLst/>
          </a:prstGeom>
          <a:ln>
            <a:solidFill>
              <a:srgbClr val="2899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516046" y="485306"/>
            <a:ext cx="8955832" cy="478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9759" y="914400"/>
            <a:ext cx="8955832" cy="0"/>
          </a:xfrm>
          <a:prstGeom prst="line">
            <a:avLst/>
          </a:prstGeom>
          <a:ln>
            <a:solidFill>
              <a:srgbClr val="2899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966E19F-8428-4CE5-9637-8487D005DA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26961" y="5979553"/>
            <a:ext cx="736463" cy="736271"/>
          </a:xfrm>
          <a:prstGeom prst="rect">
            <a:avLst/>
          </a:prstGeom>
        </p:spPr>
      </p:pic>
      <p:sp>
        <p:nvSpPr>
          <p:cNvPr id="13" name="Arc 12">
            <a:extLst>
              <a:ext uri="{FF2B5EF4-FFF2-40B4-BE49-F238E27FC236}">
                <a16:creationId xmlns:a16="http://schemas.microsoft.com/office/drawing/2014/main" id="{F2C77018-5B43-4B4B-9F26-6AC58805BF21}"/>
              </a:ext>
            </a:extLst>
          </p:cNvPr>
          <p:cNvSpPr/>
          <p:nvPr userDrawn="1"/>
        </p:nvSpPr>
        <p:spPr>
          <a:xfrm rot="16200000">
            <a:off x="10946780" y="5858599"/>
            <a:ext cx="1084118" cy="1084400"/>
          </a:xfrm>
          <a:prstGeom prst="arc">
            <a:avLst/>
          </a:prstGeom>
          <a:ln>
            <a:solidFill>
              <a:srgbClr val="2899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1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853E5A9-9680-4EED-AC5E-20DA091F45E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60125" y="615400"/>
            <a:ext cx="1460501" cy="297864"/>
          </a:xfrm>
          <a:prstGeom prst="rect">
            <a:avLst/>
          </a:prstGeom>
        </p:spPr>
      </p:pic>
      <p:sp>
        <p:nvSpPr>
          <p:cNvPr id="12" name="Slide Number Placeholder 16">
            <a:extLst>
              <a:ext uri="{FF2B5EF4-FFF2-40B4-BE49-F238E27FC236}">
                <a16:creationId xmlns:a16="http://schemas.microsoft.com/office/drawing/2014/main" id="{3FB99DF8-7396-4EB6-B785-D61B00E4F6B4}"/>
              </a:ext>
            </a:extLst>
          </p:cNvPr>
          <p:cNvSpPr txBox="1">
            <a:spLocks/>
          </p:cNvSpPr>
          <p:nvPr userDrawn="1"/>
        </p:nvSpPr>
        <p:spPr>
          <a:xfrm>
            <a:off x="8518147" y="6360224"/>
            <a:ext cx="2338331" cy="365125"/>
          </a:xfrm>
          <a:prstGeom prst="rect">
            <a:avLst/>
          </a:prstGeom>
          <a:ln>
            <a:noFill/>
          </a:ln>
        </p:spPr>
        <p:txBody>
          <a:bodyPr vert="horz" lIns="0" tIns="45720" rIns="91440" bIns="45720" rtlCol="0" anchor="ctr"/>
          <a:lstStyle/>
          <a:p>
            <a:pPr marL="0" marR="0" lvl="0" indent="0" algn="r" defTabSz="9144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DCC4E5-06F5-49AE-91CD-F230069C9B91}" type="datetime4">
              <a:rPr kumimoji="0" lang="en-US" sz="900" b="0" i="0" u="none" strike="noStrike" kern="1200" cap="all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1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March 12, 2026</a:t>
            </a:fld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130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ftr="0"/>
  <p:txStyles>
    <p:titleStyle>
      <a:lvl1pPr algn="l" defTabSz="914159" rtl="0" eaLnBrk="1" latinLnBrk="0" hangingPunct="1">
        <a:lnSpc>
          <a:spcPct val="90000"/>
        </a:lnSpc>
        <a:spcBef>
          <a:spcPct val="0"/>
        </a:spcBef>
        <a:buNone/>
        <a:defRPr sz="2400" b="1" kern="1200" cap="all">
          <a:solidFill>
            <a:srgbClr val="002A2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40" indent="-228540" algn="l" defTabSz="914159" rtl="0" eaLnBrk="1" latinLnBrk="0" hangingPunct="1">
        <a:lnSpc>
          <a:spcPct val="90000"/>
        </a:lnSpc>
        <a:spcBef>
          <a:spcPts val="1000"/>
        </a:spcBef>
        <a:buFontTx/>
        <a:buNone/>
        <a:defRPr sz="900" b="0" i="0" kern="1200" cap="all">
          <a:solidFill>
            <a:srgbClr val="898989"/>
          </a:solidFill>
          <a:latin typeface="Metropolis Regular"/>
          <a:ea typeface="+mn-ea"/>
          <a:cs typeface="Metropolis Regular"/>
        </a:defRPr>
      </a:lvl1pPr>
      <a:lvl2pPr marL="685619" indent="-228540" algn="l" defTabSz="914159" rtl="0" eaLnBrk="1" latinLnBrk="0" hangingPunct="1">
        <a:lnSpc>
          <a:spcPct val="90000"/>
        </a:lnSpc>
        <a:spcBef>
          <a:spcPts val="500"/>
        </a:spcBef>
        <a:buFontTx/>
        <a:buNone/>
        <a:defRPr sz="900" b="0" i="0" kern="1200" cap="all">
          <a:solidFill>
            <a:schemeClr val="tx1"/>
          </a:solidFill>
          <a:latin typeface="Metropolis Light"/>
          <a:ea typeface="+mn-ea"/>
          <a:cs typeface="Metropolis Light"/>
        </a:defRPr>
      </a:lvl2pPr>
      <a:lvl3pPr marL="1142700" indent="-228540" algn="l" defTabSz="914159" rtl="0" eaLnBrk="1" latinLnBrk="0" hangingPunct="1">
        <a:lnSpc>
          <a:spcPct val="90000"/>
        </a:lnSpc>
        <a:spcBef>
          <a:spcPts val="500"/>
        </a:spcBef>
        <a:buFontTx/>
        <a:buNone/>
        <a:defRPr sz="900" b="0" i="0" kern="1200" cap="all">
          <a:solidFill>
            <a:schemeClr val="tx1"/>
          </a:solidFill>
          <a:latin typeface="Metropolis Light"/>
          <a:ea typeface="+mn-ea"/>
          <a:cs typeface="Metropolis Light"/>
        </a:defRPr>
      </a:lvl3pPr>
      <a:lvl4pPr marL="1599779" indent="-228540" algn="l" defTabSz="914159" rtl="0" eaLnBrk="1" latinLnBrk="0" hangingPunct="1">
        <a:lnSpc>
          <a:spcPct val="90000"/>
        </a:lnSpc>
        <a:spcBef>
          <a:spcPts val="500"/>
        </a:spcBef>
        <a:buFontTx/>
        <a:buNone/>
        <a:defRPr sz="900" b="0" i="0" kern="1200" cap="all">
          <a:solidFill>
            <a:schemeClr val="tx1"/>
          </a:solidFill>
          <a:latin typeface="Metropolis Light"/>
          <a:ea typeface="+mn-ea"/>
          <a:cs typeface="Metropolis Light"/>
        </a:defRPr>
      </a:lvl4pPr>
      <a:lvl5pPr marL="2056858" indent="-228540" algn="l" defTabSz="914159" rtl="0" eaLnBrk="1" latinLnBrk="0" hangingPunct="1">
        <a:lnSpc>
          <a:spcPct val="90000"/>
        </a:lnSpc>
        <a:spcBef>
          <a:spcPts val="500"/>
        </a:spcBef>
        <a:buFontTx/>
        <a:buNone/>
        <a:defRPr sz="900" b="0" i="0" kern="1200" cap="all">
          <a:solidFill>
            <a:schemeClr val="tx1"/>
          </a:solidFill>
          <a:latin typeface="Metropolis Light"/>
          <a:ea typeface="+mn-ea"/>
          <a:cs typeface="Metropolis Light"/>
        </a:defRPr>
      </a:lvl5pPr>
      <a:lvl6pPr marL="2513938" indent="-228540" algn="l" defTabSz="91415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17" indent="-228540" algn="l" defTabSz="91415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97" indent="-228540" algn="l" defTabSz="91415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76" indent="-228540" algn="l" defTabSz="91415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9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59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38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19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98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77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57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36" algn="l" defTabSz="9141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">
          <p15:clr>
            <a:srgbClr val="F26B43"/>
          </p15:clr>
        </p15:guide>
        <p15:guide id="2" pos="7295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1008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1656">
          <p15:clr>
            <a:srgbClr val="F26B43"/>
          </p15:clr>
        </p15:guide>
        <p15:guide id="7" orient="horz" pos="3888">
          <p15:clr>
            <a:srgbClr val="F26B43"/>
          </p15:clr>
        </p15:guide>
        <p15:guide id="8" pos="1800">
          <p15:clr>
            <a:srgbClr val="F26B43"/>
          </p15:clr>
        </p15:guide>
        <p15:guide id="9" pos="3073">
          <p15:clr>
            <a:srgbClr val="F26B43"/>
          </p15:clr>
        </p15:guide>
        <p15:guide id="10" pos="3216">
          <p15:clr>
            <a:srgbClr val="F26B43"/>
          </p15:clr>
        </p15:guide>
        <p15:guide id="11" pos="4464">
          <p15:clr>
            <a:srgbClr val="F26B43"/>
          </p15:clr>
        </p15:guide>
        <p15:guide id="12" pos="4608">
          <p15:clr>
            <a:srgbClr val="F26B43"/>
          </p15:clr>
        </p15:guide>
        <p15:guide id="13" pos="5880">
          <p15:clr>
            <a:srgbClr val="F26B43"/>
          </p15:clr>
        </p15:guide>
        <p15:guide id="14" pos="6024">
          <p15:clr>
            <a:srgbClr val="F26B43"/>
          </p15:clr>
        </p15:guide>
        <p15:guide id="15" orient="horz" pos="1584">
          <p15:clr>
            <a:srgbClr val="F26B43"/>
          </p15:clr>
        </p15:guide>
        <p15:guide id="16" orient="horz" pos="2520">
          <p15:clr>
            <a:srgbClr val="F26B43"/>
          </p15:clr>
        </p15:guide>
        <p15:guide id="17" orient="horz" pos="864">
          <p15:clr>
            <a:srgbClr val="F26B43"/>
          </p15:clr>
        </p15:guide>
        <p15:guide id="1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418ACD-B5FF-46E0-A647-A5B261D0B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 Black" panose="020B0A04020102020204" pitchFamily="34" charset="0"/>
                <a:ea typeface="Montserrat SemiBold" charset="0"/>
              </a:rPr>
              <a:t>PC11.x: Project TITLE GOES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18BEC-2560-4AB6-AD0B-61FE4CDF80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5C7F4E73-5B1E-42F7-8772-1B5F77397EE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5A168F7-484F-45B9-964B-04C0737EA7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BE65D66B-3EC7-45FC-A29C-8E482E94BB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7B26B8-CEDA-4D15-9C6B-9759A12E12DC}"/>
              </a:ext>
            </a:extLst>
          </p:cNvPr>
          <p:cNvSpPr/>
          <p:nvPr/>
        </p:nvSpPr>
        <p:spPr>
          <a:xfrm>
            <a:off x="5945227" y="3916574"/>
            <a:ext cx="5464069" cy="1786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Approach:</a:t>
            </a:r>
          </a:p>
          <a:p>
            <a:pPr algn="ctr"/>
            <a:endParaRPr lang="en-US" dirty="0">
              <a:latin typeface="Metropolis" panose="000005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B84182-5CAC-4CB8-971A-D4A4B5C73D7D}"/>
              </a:ext>
            </a:extLst>
          </p:cNvPr>
          <p:cNvSpPr/>
          <p:nvPr/>
        </p:nvSpPr>
        <p:spPr>
          <a:xfrm>
            <a:off x="516047" y="3916574"/>
            <a:ext cx="5161484" cy="792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85406C-4B11-4C87-BF31-D4DBFDC78A65}"/>
              </a:ext>
            </a:extLst>
          </p:cNvPr>
          <p:cNvSpPr/>
          <p:nvPr/>
        </p:nvSpPr>
        <p:spPr>
          <a:xfrm>
            <a:off x="516046" y="1348215"/>
            <a:ext cx="5161485" cy="844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Statement: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510E9C-8166-41FE-98A5-8E859E56CAEF}"/>
              </a:ext>
            </a:extLst>
          </p:cNvPr>
          <p:cNvSpPr/>
          <p:nvPr/>
        </p:nvSpPr>
        <p:spPr>
          <a:xfrm>
            <a:off x="5945227" y="1359492"/>
            <a:ext cx="5464070" cy="844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74A2CA-9F5C-4679-944D-7B5E35205A62}"/>
              </a:ext>
            </a:extLst>
          </p:cNvPr>
          <p:cNvSpPr/>
          <p:nvPr/>
        </p:nvSpPr>
        <p:spPr>
          <a:xfrm>
            <a:off x="516046" y="4810502"/>
            <a:ext cx="5161483" cy="930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Deliverables: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5EE3CE-1BD5-40F4-BC73-D4CF5CCF4C04}"/>
              </a:ext>
            </a:extLst>
          </p:cNvPr>
          <p:cNvSpPr/>
          <p:nvPr/>
        </p:nvSpPr>
        <p:spPr>
          <a:xfrm>
            <a:off x="516047" y="5894386"/>
            <a:ext cx="5579953" cy="478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4343400" algn="r"/>
              </a:tabLst>
            </a:pPr>
            <a:r>
              <a:rPr lang="en-US" sz="1400" b="1" dirty="0">
                <a:solidFill>
                  <a:schemeClr val="tx1"/>
                </a:solidFill>
              </a:rPr>
              <a:t>Project Duration:  </a:t>
            </a:r>
            <a:r>
              <a:rPr lang="en-US" sz="1400" dirty="0">
                <a:solidFill>
                  <a:schemeClr val="tx1"/>
                </a:solidFill>
              </a:rPr>
              <a:t>XX months	</a:t>
            </a:r>
            <a:r>
              <a:rPr lang="en-US" sz="1400" b="1" dirty="0">
                <a:solidFill>
                  <a:schemeClr val="tx1"/>
                </a:solidFill>
              </a:rPr>
              <a:t>Cost Share:  </a:t>
            </a:r>
            <a:r>
              <a:rPr lang="en-US" sz="1400" dirty="0">
                <a:solidFill>
                  <a:schemeClr val="tx1"/>
                </a:solidFill>
              </a:rPr>
              <a:t>XX%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Budget:  </a:t>
            </a:r>
            <a:r>
              <a:rPr lang="en-US" sz="1400" dirty="0">
                <a:solidFill>
                  <a:schemeClr val="tx1"/>
                </a:solidFill>
              </a:rPr>
              <a:t>$</a:t>
            </a:r>
            <a:r>
              <a:rPr lang="en-US" sz="1400" dirty="0" err="1">
                <a:solidFill>
                  <a:schemeClr val="tx1"/>
                </a:solidFill>
              </a:rPr>
              <a:t>XXXk</a:t>
            </a:r>
            <a:r>
              <a:rPr lang="en-US" sz="1400" dirty="0">
                <a:solidFill>
                  <a:schemeClr val="tx1"/>
                </a:solidFill>
              </a:rPr>
              <a:t> (NextFlex), $</a:t>
            </a:r>
            <a:r>
              <a:rPr lang="en-US" sz="1400" dirty="0" err="1">
                <a:solidFill>
                  <a:schemeClr val="tx1"/>
                </a:solidFill>
              </a:rPr>
              <a:t>XXXk</a:t>
            </a:r>
            <a:r>
              <a:rPr lang="en-US" sz="1400" dirty="0">
                <a:solidFill>
                  <a:schemeClr val="tx1"/>
                </a:solidFill>
              </a:rPr>
              <a:t> (cost share), $</a:t>
            </a:r>
            <a:r>
              <a:rPr lang="en-US" sz="1400" dirty="0" err="1">
                <a:solidFill>
                  <a:schemeClr val="tx1"/>
                </a:solidFill>
              </a:rPr>
              <a:t>XXXXk</a:t>
            </a:r>
            <a:r>
              <a:rPr lang="en-US" sz="1400" dirty="0">
                <a:solidFill>
                  <a:schemeClr val="tx1"/>
                </a:solidFill>
              </a:rPr>
              <a:t> (total)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694536-F1C7-416E-B2B1-8D6A7F074C14}"/>
              </a:ext>
            </a:extLst>
          </p:cNvPr>
          <p:cNvSpPr/>
          <p:nvPr/>
        </p:nvSpPr>
        <p:spPr>
          <a:xfrm>
            <a:off x="7564477" y="5769028"/>
            <a:ext cx="665578" cy="548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endParaRPr lang="en-US" dirty="0">
              <a:latin typeface="Metropolis" panose="000005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B8A143-2318-4FB3-B0A6-8042C0E37C18}"/>
              </a:ext>
            </a:extLst>
          </p:cNvPr>
          <p:cNvSpPr/>
          <p:nvPr/>
        </p:nvSpPr>
        <p:spPr>
          <a:xfrm>
            <a:off x="8367659" y="5780024"/>
            <a:ext cx="665578" cy="548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endParaRPr lang="en-US" dirty="0">
              <a:latin typeface="Metropolis" panose="000005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B05CC8-F05E-42A4-93E9-5B4E92F68A91}"/>
              </a:ext>
            </a:extLst>
          </p:cNvPr>
          <p:cNvSpPr/>
          <p:nvPr/>
        </p:nvSpPr>
        <p:spPr>
          <a:xfrm>
            <a:off x="9139089" y="5769028"/>
            <a:ext cx="665578" cy="548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endParaRPr lang="en-US" dirty="0">
              <a:latin typeface="Metropolis" panose="000005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8A454F-A0C8-481F-80C1-C0C81DC3596C}"/>
              </a:ext>
            </a:extLst>
          </p:cNvPr>
          <p:cNvSpPr txBox="1"/>
          <p:nvPr/>
        </p:nvSpPr>
        <p:spPr>
          <a:xfrm rot="20512312">
            <a:off x="2636576" y="2933759"/>
            <a:ext cx="6400800" cy="1200329"/>
          </a:xfrm>
          <a:prstGeom prst="rect">
            <a:avLst/>
          </a:prstGeom>
          <a:solidFill>
            <a:srgbClr val="FFFFFF">
              <a:alpha val="81961"/>
            </a:srgbClr>
          </a:solidFill>
          <a:ln w="38100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replace template boxes with project content: suggested font Arial, titles 14pt, text 12pt, and add photo captions if needed.  Include topic number in place of “x” in slide title.</a:t>
            </a:r>
          </a:p>
        </p:txBody>
      </p:sp>
    </p:spTree>
    <p:extLst>
      <p:ext uri="{BB962C8B-B14F-4D97-AF65-F5344CB8AC3E}">
        <p14:creationId xmlns:p14="http://schemas.microsoft.com/office/powerpoint/2010/main" val="1150843289"/>
      </p:ext>
    </p:extLst>
  </p:cSld>
  <p:clrMapOvr>
    <a:masterClrMapping/>
  </p:clrMapOvr>
</p:sld>
</file>

<file path=ppt/theme/theme1.xml><?xml version="1.0" encoding="utf-8"?>
<a:theme xmlns:a="http://schemas.openxmlformats.org/drawingml/2006/main" name="ManTech Confidenti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xtFlex PowerPoint Template Feb 2020.potx" id="{2538814E-2073-4A04-A763-D355D5ADB417}" vid="{072429F8-7A3B-45EF-97F0-9F9E971F9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3157</TotalTime>
  <Words>90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Metropolis</vt:lpstr>
      <vt:lpstr>Metropolis Light</vt:lpstr>
      <vt:lpstr>Metropolis Regular</vt:lpstr>
      <vt:lpstr>ManTech Confidential</vt:lpstr>
      <vt:lpstr>PC11.x: Project TITLE GOES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PC7.0 Proposal Summary</dc:title>
  <dc:creator>NextFlex</dc:creator>
  <dc:description>v. 1.0_x000d_
2/22/2022</dc:description>
  <cp:lastModifiedBy>Nick Morris</cp:lastModifiedBy>
  <cp:revision>95</cp:revision>
  <cp:lastPrinted>2017-04-05T20:38:54Z</cp:lastPrinted>
  <dcterms:created xsi:type="dcterms:W3CDTF">2017-04-04T19:17:43Z</dcterms:created>
  <dcterms:modified xsi:type="dcterms:W3CDTF">2026-03-13T00:48:17Z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_Label_Weave">
    <vt:lpwstr>1</vt:lpwstr>
  </property>
</Properties>
</file>